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Hibernate" charset="1" panose="02000503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800000000000000"/>
      <p:regular r:id="rId18"/>
    </p:embeddedFont>
    <p:embeddedFont>
      <p:font typeface="Montserrat Thin" charset="1" panose="00000300000000000000"/>
      <p:regular r:id="rId19"/>
    </p:embeddedFont>
    <p:embeddedFont>
      <p:font typeface="Montserrat Thin Italics" charset="1" panose="00000300000000000000"/>
      <p:regular r:id="rId20"/>
    </p:embeddedFont>
    <p:embeddedFont>
      <p:font typeface="Montserrat Extra-Light" charset="1" panose="00000300000000000000"/>
      <p:regular r:id="rId21"/>
    </p:embeddedFont>
    <p:embeddedFont>
      <p:font typeface="Montserrat Extra-Light Italics" charset="1" panose="000003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Light Italics" charset="1" panose="000004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Medium Italics" charset="1" panose="00000600000000000000"/>
      <p:regular r:id="rId26"/>
    </p:embeddedFont>
    <p:embeddedFont>
      <p:font typeface="Montserrat Semi-Bold" charset="1" panose="00000700000000000000"/>
      <p:regular r:id="rId27"/>
    </p:embeddedFont>
    <p:embeddedFont>
      <p:font typeface="Montserrat Semi-Bold Italics" charset="1" panose="00000700000000000000"/>
      <p:regular r:id="rId28"/>
    </p:embeddedFont>
    <p:embeddedFont>
      <p:font typeface="Montserrat Ultra-Bold" charset="1" panose="00000900000000000000"/>
      <p:regular r:id="rId29"/>
    </p:embeddedFont>
    <p:embeddedFont>
      <p:font typeface="Montserrat Ultra-Bold Italics" charset="1" panose="00000900000000000000"/>
      <p:regular r:id="rId30"/>
    </p:embeddedFont>
    <p:embeddedFont>
      <p:font typeface="Montserrat Heavy" charset="1" panose="00000A00000000000000"/>
      <p:regular r:id="rId31"/>
    </p:embeddedFont>
    <p:embeddedFont>
      <p:font typeface="Montserrat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12" Target="../media/image20.png" Type="http://schemas.openxmlformats.org/officeDocument/2006/relationships/image"/><Relationship Id="rId13" Target="../media/image9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jpe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2212" t="-21793" r="-2535" b="-21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1352" y="2286453"/>
            <a:ext cx="13579520" cy="6042886"/>
          </a:xfrm>
          <a:custGeom>
            <a:avLst/>
            <a:gdLst/>
            <a:ahLst/>
            <a:cxnLst/>
            <a:rect r="r" b="b" t="t" l="l"/>
            <a:pathLst>
              <a:path h="6042886" w="13579520">
                <a:moveTo>
                  <a:pt x="0" y="0"/>
                </a:moveTo>
                <a:lnTo>
                  <a:pt x="13579520" y="0"/>
                </a:lnTo>
                <a:lnTo>
                  <a:pt x="13579520" y="6042886"/>
                </a:lnTo>
                <a:lnTo>
                  <a:pt x="0" y="6042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38892">
            <a:off x="2937506" y="2154944"/>
            <a:ext cx="1043254" cy="982556"/>
          </a:xfrm>
          <a:custGeom>
            <a:avLst/>
            <a:gdLst/>
            <a:ahLst/>
            <a:cxnLst/>
            <a:rect r="r" b="b" t="t" l="l"/>
            <a:pathLst>
              <a:path h="982556" w="1043254">
                <a:moveTo>
                  <a:pt x="0" y="0"/>
                </a:moveTo>
                <a:lnTo>
                  <a:pt x="1043255" y="0"/>
                </a:lnTo>
                <a:lnTo>
                  <a:pt x="1043255" y="982556"/>
                </a:lnTo>
                <a:lnTo>
                  <a:pt x="0" y="98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3118" y="3144628"/>
            <a:ext cx="9855988" cy="298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36"/>
              </a:lnSpc>
            </a:pPr>
            <a:r>
              <a:rPr lang="en-US" sz="11200">
                <a:solidFill>
                  <a:srgbClr val="000000"/>
                </a:solidFill>
                <a:latin typeface="Hibernate"/>
              </a:rPr>
              <a:t>CONTROLE DE HORAS DE TRINAMENTOS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35176" y="6964460"/>
            <a:ext cx="3671472" cy="901179"/>
          </a:xfrm>
          <a:custGeom>
            <a:avLst/>
            <a:gdLst/>
            <a:ahLst/>
            <a:cxnLst/>
            <a:rect r="r" b="b" t="t" l="l"/>
            <a:pathLst>
              <a:path h="901179" w="3671472">
                <a:moveTo>
                  <a:pt x="0" y="0"/>
                </a:moveTo>
                <a:lnTo>
                  <a:pt x="3671472" y="0"/>
                </a:lnTo>
                <a:lnTo>
                  <a:pt x="3671472" y="901180"/>
                </a:lnTo>
                <a:lnTo>
                  <a:pt x="0" y="901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04911">
            <a:off x="13370625" y="2371241"/>
            <a:ext cx="1800574" cy="1143364"/>
          </a:xfrm>
          <a:custGeom>
            <a:avLst/>
            <a:gdLst/>
            <a:ahLst/>
            <a:cxnLst/>
            <a:rect r="r" b="b" t="t" l="l"/>
            <a:pathLst>
              <a:path h="1143364" w="1800574">
                <a:moveTo>
                  <a:pt x="0" y="0"/>
                </a:moveTo>
                <a:lnTo>
                  <a:pt x="1800574" y="0"/>
                </a:lnTo>
                <a:lnTo>
                  <a:pt x="1800574" y="1143364"/>
                </a:lnTo>
                <a:lnTo>
                  <a:pt x="0" y="1143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2900487" y="6716817"/>
            <a:ext cx="1800574" cy="1143364"/>
          </a:xfrm>
          <a:custGeom>
            <a:avLst/>
            <a:gdLst/>
            <a:ahLst/>
            <a:cxnLst/>
            <a:rect r="r" b="b" t="t" l="l"/>
            <a:pathLst>
              <a:path h="1143364" w="1800574">
                <a:moveTo>
                  <a:pt x="0" y="0"/>
                </a:moveTo>
                <a:lnTo>
                  <a:pt x="1800573" y="0"/>
                </a:lnTo>
                <a:lnTo>
                  <a:pt x="1800573" y="1143365"/>
                </a:lnTo>
                <a:lnTo>
                  <a:pt x="0" y="1143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43118" y="6085197"/>
            <a:ext cx="9855988" cy="10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3911">
                <a:solidFill>
                  <a:srgbClr val="000000"/>
                </a:solidFill>
                <a:latin typeface="Montserrat Bold"/>
              </a:rPr>
              <a:t>Projeto: Desenvolvimento de Aplicação Web Front-End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9254" y="-1893603"/>
            <a:ext cx="4333296" cy="4333296"/>
          </a:xfrm>
          <a:custGeom>
            <a:avLst/>
            <a:gdLst/>
            <a:ahLst/>
            <a:cxnLst/>
            <a:rect r="r" b="b" t="t" l="l"/>
            <a:pathLst>
              <a:path h="4333296" w="4333296">
                <a:moveTo>
                  <a:pt x="0" y="0"/>
                </a:moveTo>
                <a:lnTo>
                  <a:pt x="4333296" y="0"/>
                </a:lnTo>
                <a:lnTo>
                  <a:pt x="4333296" y="4333296"/>
                </a:lnTo>
                <a:lnTo>
                  <a:pt x="0" y="4333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023537" y="2154145"/>
            <a:ext cx="2377864" cy="2377854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394" t="0" r="0" b="-1877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882435" y="8200686"/>
            <a:ext cx="4333296" cy="4333296"/>
          </a:xfrm>
          <a:custGeom>
            <a:avLst/>
            <a:gdLst/>
            <a:ahLst/>
            <a:cxnLst/>
            <a:rect r="r" b="b" t="t" l="l"/>
            <a:pathLst>
              <a:path h="4333296" w="4333296">
                <a:moveTo>
                  <a:pt x="0" y="0"/>
                </a:moveTo>
                <a:lnTo>
                  <a:pt x="4333296" y="0"/>
                </a:lnTo>
                <a:lnTo>
                  <a:pt x="4333296" y="4333295"/>
                </a:lnTo>
                <a:lnTo>
                  <a:pt x="0" y="4333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4213" y="3677653"/>
            <a:ext cx="2377864" cy="237785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542275" y="2154145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0"/>
                </a:lnTo>
                <a:lnTo>
                  <a:pt x="0" y="80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661" y="3706279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1"/>
                </a:lnTo>
                <a:lnTo>
                  <a:pt x="0" y="80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54506" y="2184686"/>
            <a:ext cx="2377864" cy="2377854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3358" t="0" r="-53435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167007" y="6021562"/>
            <a:ext cx="2377864" cy="2377854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9569" t="0" r="-12987" b="-2255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354506" y="6021562"/>
            <a:ext cx="2377864" cy="237785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1977" r="-5411" b="-76546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873244" y="2184686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1"/>
                </a:lnTo>
                <a:lnTo>
                  <a:pt x="0" y="80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7322389" y="6295206"/>
            <a:ext cx="904397" cy="759693"/>
          </a:xfrm>
          <a:custGeom>
            <a:avLst/>
            <a:gdLst/>
            <a:ahLst/>
            <a:cxnLst/>
            <a:rect r="r" b="b" t="t" l="l"/>
            <a:pathLst>
              <a:path h="759693" w="904397">
                <a:moveTo>
                  <a:pt x="904397" y="0"/>
                </a:moveTo>
                <a:lnTo>
                  <a:pt x="0" y="0"/>
                </a:lnTo>
                <a:lnTo>
                  <a:pt x="0" y="759693"/>
                </a:lnTo>
                <a:lnTo>
                  <a:pt x="904397" y="759693"/>
                </a:lnTo>
                <a:lnTo>
                  <a:pt x="9043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74586" y="6187736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0"/>
                </a:lnTo>
                <a:lnTo>
                  <a:pt x="0" y="80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167007" y="2184686"/>
            <a:ext cx="2377864" cy="2377854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12304" t="-23925" r="-11620" b="0"/>
              </a:stretch>
            </a:blip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935657" y="6055508"/>
            <a:ext cx="2377864" cy="2377854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1744" t="-23550" r="-51461" b="-29655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true" flipV="false" rot="0">
            <a:off x="7159097" y="2202972"/>
            <a:ext cx="904397" cy="759693"/>
          </a:xfrm>
          <a:custGeom>
            <a:avLst/>
            <a:gdLst/>
            <a:ahLst/>
            <a:cxnLst/>
            <a:rect r="r" b="b" t="t" l="l"/>
            <a:pathLst>
              <a:path h="759693" w="904397">
                <a:moveTo>
                  <a:pt x="904397" y="0"/>
                </a:moveTo>
                <a:lnTo>
                  <a:pt x="0" y="0"/>
                </a:lnTo>
                <a:lnTo>
                  <a:pt x="0" y="759693"/>
                </a:lnTo>
                <a:lnTo>
                  <a:pt x="904397" y="759693"/>
                </a:lnTo>
                <a:lnTo>
                  <a:pt x="9043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180170" y="6187736"/>
            <a:ext cx="962524" cy="808520"/>
          </a:xfrm>
          <a:custGeom>
            <a:avLst/>
            <a:gdLst/>
            <a:ahLst/>
            <a:cxnLst/>
            <a:rect r="r" b="b" t="t" l="l"/>
            <a:pathLst>
              <a:path h="808520" w="962524">
                <a:moveTo>
                  <a:pt x="0" y="0"/>
                </a:moveTo>
                <a:lnTo>
                  <a:pt x="962524" y="0"/>
                </a:lnTo>
                <a:lnTo>
                  <a:pt x="962524" y="808520"/>
                </a:lnTo>
                <a:lnTo>
                  <a:pt x="0" y="80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801994"/>
            <a:ext cx="6063973" cy="152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1536"/>
              </a:lnSpc>
              <a:spcBef>
                <a:spcPct val="0"/>
              </a:spcBef>
            </a:pPr>
            <a:r>
              <a:rPr lang="en-US" sz="11200">
                <a:solidFill>
                  <a:srgbClr val="000000"/>
                </a:solidFill>
                <a:latin typeface="Hibernate"/>
              </a:rPr>
              <a:t>GRUPO C: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35601" y="8538137"/>
            <a:ext cx="3542093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Leonardo Engler Arruda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13455" y="8997431"/>
            <a:ext cx="3684968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2B2B2B"/>
                </a:solidFill>
                <a:latin typeface="Montserrat"/>
              </a:rPr>
              <a:t>Scrum Master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24077" y="4743515"/>
            <a:ext cx="4501217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Matheus Vinício Santos Costa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81202" y="5269312"/>
            <a:ext cx="4644092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2B2B2B"/>
                </a:solidFill>
                <a:latin typeface="Montserrat"/>
              </a:rPr>
              <a:t>Product Owner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4679992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André Samuel Teixeira Fernandes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56501" y="8513717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Daniella Santos Costa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4000" y="8513717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Dhavi Vilella Malafaya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489124" y="4649451"/>
            <a:ext cx="4798876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Leonardo Santos Zanette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7079" y="6251465"/>
            <a:ext cx="4196998" cy="37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2B2B2B"/>
                </a:solidFill>
                <a:latin typeface="Montserrat"/>
              </a:rPr>
              <a:t>Marcos André Silveira Kutova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0661" y="6763488"/>
            <a:ext cx="3684968" cy="29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2B2B2B"/>
                </a:solidFill>
                <a:latin typeface="Montserrat"/>
              </a:rPr>
              <a:t>Porfessor Orientador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889" y="1041418"/>
            <a:ext cx="6023904" cy="9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520"/>
              </a:lnSpc>
              <a:spcBef>
                <a:spcPct val="0"/>
              </a:spcBef>
            </a:pPr>
            <a:r>
              <a:rPr lang="en-US" sz="7301">
                <a:solidFill>
                  <a:srgbClr val="000000"/>
                </a:solidFill>
                <a:latin typeface="Hibernate"/>
              </a:rPr>
              <a:t>O QUE É ESSE PROJETO?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249727" y="2163189"/>
            <a:ext cx="8556855" cy="8086228"/>
          </a:xfrm>
          <a:custGeom>
            <a:avLst/>
            <a:gdLst/>
            <a:ahLst/>
            <a:cxnLst/>
            <a:rect r="r" b="b" t="t" l="l"/>
            <a:pathLst>
              <a:path h="8086228" w="8556855">
                <a:moveTo>
                  <a:pt x="0" y="0"/>
                </a:moveTo>
                <a:lnTo>
                  <a:pt x="8556854" y="0"/>
                </a:lnTo>
                <a:lnTo>
                  <a:pt x="8556854" y="8086228"/>
                </a:lnTo>
                <a:lnTo>
                  <a:pt x="0" y="808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19794" y="120333"/>
            <a:ext cx="11301787" cy="91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38"/>
              </a:lnSpc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INTRODUÇÃO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9794" y="907358"/>
            <a:ext cx="11301787" cy="166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O conhecimento é um dos pilares mais importantes para o crescimento e sucesso profissional. Por isso, o profissional que sempre busca atualização ou até mesmo busca cursos para desenvolver novas habilidades ganha destaque e reconhecimento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9794" y="2922361"/>
            <a:ext cx="11301787" cy="4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9794" y="3276328"/>
            <a:ext cx="11301787" cy="124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Dificuldade das empresas em mensurar e controlar as horas dedicadas a treinamentos e capacitações de seus funcionários.</a:t>
            </a:r>
          </a:p>
          <a:p>
            <a:pPr algn="just">
              <a:lnSpc>
                <a:spcPts val="33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319794" y="4462910"/>
            <a:ext cx="11301787" cy="4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OBJETIVOS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19794" y="4725042"/>
            <a:ext cx="11301787" cy="208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Criar uma aplicação web que possibilite o registro de treinamentos realizados por seus funcionários.  Permitir ao setor de Gestão de Pessoas, equipe de treinamentos, mensurar, gerar relatórios e criar indicadores para medir o desenvolvimento e qualificação das equipes.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19794" y="7241501"/>
            <a:ext cx="11301787" cy="48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5601">
                <a:solidFill>
                  <a:srgbClr val="2B2B2B"/>
                </a:solidFill>
                <a:latin typeface="Hibernate"/>
              </a:rPr>
              <a:t>JUSTIFICATIVA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19794" y="7520254"/>
            <a:ext cx="11301787" cy="25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565">
                <a:solidFill>
                  <a:srgbClr val="2B2B2B"/>
                </a:solidFill>
                <a:latin typeface="Montserrat"/>
              </a:rPr>
              <a:t>Devido a grande dificuldade de mensuração e compilação dos dados fornecidos pelos funcionários da empresa estudada a aplicação visa padronizar a forma no qual os dados são encaminhados, possibilitando à equipe de treinamentos um controle mais efetivo, em uma base única de informações, gerando um ganho no monitoramento e mensuração das horas de treinamentos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D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291" y="4074277"/>
            <a:ext cx="3126447" cy="2727526"/>
            <a:chOff x="0" y="0"/>
            <a:chExt cx="4168597" cy="36367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208" r="0" b="6208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1417993" y="-2164300"/>
            <a:ext cx="4784725" cy="4784725"/>
          </a:xfrm>
          <a:custGeom>
            <a:avLst/>
            <a:gdLst/>
            <a:ahLst/>
            <a:cxnLst/>
            <a:rect r="r" b="b" t="t" l="l"/>
            <a:pathLst>
              <a:path h="4784725" w="4784725">
                <a:moveTo>
                  <a:pt x="0" y="0"/>
                </a:moveTo>
                <a:lnTo>
                  <a:pt x="4784725" y="0"/>
                </a:lnTo>
                <a:lnTo>
                  <a:pt x="4784725" y="4784725"/>
                </a:lnTo>
                <a:lnTo>
                  <a:pt x="0" y="4784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40756" y="1329116"/>
            <a:ext cx="2718544" cy="2582617"/>
          </a:xfrm>
          <a:custGeom>
            <a:avLst/>
            <a:gdLst/>
            <a:ahLst/>
            <a:cxnLst/>
            <a:rect r="r" b="b" t="t" l="l"/>
            <a:pathLst>
              <a:path h="2582617" w="2718544">
                <a:moveTo>
                  <a:pt x="0" y="0"/>
                </a:moveTo>
                <a:lnTo>
                  <a:pt x="2718544" y="0"/>
                </a:lnTo>
                <a:lnTo>
                  <a:pt x="2718544" y="2582617"/>
                </a:lnTo>
                <a:lnTo>
                  <a:pt x="0" y="258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47685" y="4074277"/>
            <a:ext cx="3126447" cy="2727526"/>
            <a:chOff x="0" y="0"/>
            <a:chExt cx="4168597" cy="363670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7"/>
            <a:srcRect l="7087" t="14001" r="7527" b="11799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407557" y="4074277"/>
            <a:ext cx="3126447" cy="2727526"/>
            <a:chOff x="0" y="0"/>
            <a:chExt cx="4168597" cy="363670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6870" t="10573" r="7009" b="14295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152471" y="4074277"/>
            <a:ext cx="3126447" cy="2727526"/>
            <a:chOff x="0" y="0"/>
            <a:chExt cx="4168597" cy="363670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/>
            <a:srcRect l="5525" t="11483" r="5989" b="11019"/>
            <a:stretch>
              <a:fillRect/>
            </a:stretch>
          </p:blipFill>
          <p:spPr>
            <a:xfrm flipH="false" flipV="false">
              <a:off x="0" y="0"/>
              <a:ext cx="4168597" cy="3636702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310401" y="1957761"/>
            <a:ext cx="9873493" cy="116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859"/>
              </a:lnSpc>
              <a:spcBef>
                <a:spcPct val="0"/>
              </a:spcBef>
            </a:pPr>
            <a:r>
              <a:rPr lang="en-US" sz="8601" strike="noStrike" u="none">
                <a:solidFill>
                  <a:srgbClr val="000000"/>
                </a:solidFill>
                <a:latin typeface="Hibernate"/>
              </a:rPr>
              <a:t>TRABALHOS RELACIONADOS: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36217" y="7156628"/>
            <a:ext cx="2427000" cy="109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Google Forms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0849" y="7156628"/>
            <a:ext cx="2729690" cy="109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SoftExpert Treinamento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36729" y="7156628"/>
            <a:ext cx="2427000" cy="53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Factorial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5735" y="7156628"/>
            <a:ext cx="2427000" cy="109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9"/>
              </a:lnSpc>
            </a:pPr>
            <a:r>
              <a:rPr lang="en-US" sz="2993">
                <a:solidFill>
                  <a:srgbClr val="2B2B2B"/>
                </a:solidFill>
                <a:latin typeface="Montserrat"/>
              </a:rPr>
              <a:t>Microsoft Forms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649" t="-24117" r="-2586" b="-1832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3777" y="1258912"/>
            <a:ext cx="11540446" cy="5135498"/>
          </a:xfrm>
          <a:custGeom>
            <a:avLst/>
            <a:gdLst/>
            <a:ahLst/>
            <a:cxnLst/>
            <a:rect r="r" b="b" t="t" l="l"/>
            <a:pathLst>
              <a:path h="5135498" w="11540446">
                <a:moveTo>
                  <a:pt x="0" y="0"/>
                </a:moveTo>
                <a:lnTo>
                  <a:pt x="11540446" y="0"/>
                </a:lnTo>
                <a:lnTo>
                  <a:pt x="11540446" y="5135498"/>
                </a:lnTo>
                <a:lnTo>
                  <a:pt x="0" y="51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6675" y="2519749"/>
            <a:ext cx="9034650" cy="427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5730"/>
              </a:lnSpc>
            </a:pPr>
            <a:r>
              <a:rPr lang="en-US" sz="20698">
                <a:solidFill>
                  <a:srgbClr val="000000"/>
                </a:solidFill>
                <a:latin typeface="Hibernate"/>
              </a:rPr>
              <a:t>PÚBLICO ALVO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5782">
            <a:off x="12301038" y="1696071"/>
            <a:ext cx="1307816" cy="1451114"/>
          </a:xfrm>
          <a:custGeom>
            <a:avLst/>
            <a:gdLst/>
            <a:ahLst/>
            <a:cxnLst/>
            <a:rect r="r" b="b" t="t" l="l"/>
            <a:pathLst>
              <a:path h="1451114" w="1307816">
                <a:moveTo>
                  <a:pt x="0" y="0"/>
                </a:moveTo>
                <a:lnTo>
                  <a:pt x="1307817" y="0"/>
                </a:lnTo>
                <a:lnTo>
                  <a:pt x="1307817" y="1451114"/>
                </a:lnTo>
                <a:lnTo>
                  <a:pt x="0" y="1451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324902">
            <a:off x="2778253" y="4360301"/>
            <a:ext cx="2743691" cy="1566398"/>
          </a:xfrm>
          <a:custGeom>
            <a:avLst/>
            <a:gdLst/>
            <a:ahLst/>
            <a:cxnLst/>
            <a:rect r="r" b="b" t="t" l="l"/>
            <a:pathLst>
              <a:path h="1566398" w="2743691">
                <a:moveTo>
                  <a:pt x="0" y="0"/>
                </a:moveTo>
                <a:lnTo>
                  <a:pt x="2743691" y="0"/>
                </a:lnTo>
                <a:lnTo>
                  <a:pt x="2743691" y="1566398"/>
                </a:lnTo>
                <a:lnTo>
                  <a:pt x="0" y="1566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98851" y="1258912"/>
            <a:ext cx="5491955" cy="4573300"/>
          </a:xfrm>
          <a:custGeom>
            <a:avLst/>
            <a:gdLst/>
            <a:ahLst/>
            <a:cxnLst/>
            <a:rect r="r" b="b" t="t" l="l"/>
            <a:pathLst>
              <a:path h="4573300" w="5491955">
                <a:moveTo>
                  <a:pt x="0" y="0"/>
                </a:moveTo>
                <a:lnTo>
                  <a:pt x="5491954" y="0"/>
                </a:lnTo>
                <a:lnTo>
                  <a:pt x="5491954" y="4573300"/>
                </a:lnTo>
                <a:lnTo>
                  <a:pt x="0" y="4573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4894" y="6538551"/>
            <a:ext cx="10838213" cy="248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299">
                <a:solidFill>
                  <a:srgbClr val="000000"/>
                </a:solidFill>
                <a:latin typeface="Montserrat Medium"/>
              </a:rPr>
              <a:t> O projeto visa atender uma empresa de renome no setor educacional, localizada em Belo Horizonte e suas áreas metropolitanas.</a:t>
            </a:r>
          </a:p>
          <a:p>
            <a:pPr algn="ctr">
              <a:lnSpc>
                <a:spcPts val="501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42793">
            <a:off x="13956691" y="-3096101"/>
            <a:ext cx="11180703" cy="18460351"/>
          </a:xfrm>
          <a:custGeom>
            <a:avLst/>
            <a:gdLst/>
            <a:ahLst/>
            <a:cxnLst/>
            <a:rect r="r" b="b" t="t" l="l"/>
            <a:pathLst>
              <a:path h="18460351" w="11180703">
                <a:moveTo>
                  <a:pt x="0" y="0"/>
                </a:moveTo>
                <a:lnTo>
                  <a:pt x="11180703" y="0"/>
                </a:lnTo>
                <a:lnTo>
                  <a:pt x="11180703" y="18460350"/>
                </a:lnTo>
                <a:lnTo>
                  <a:pt x="0" y="1846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349" y="4021811"/>
            <a:ext cx="6461384" cy="20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5655"/>
              </a:lnSpc>
              <a:spcBef>
                <a:spcPct val="0"/>
              </a:spcBef>
            </a:pPr>
            <a:r>
              <a:rPr lang="en-US" sz="15199">
                <a:solidFill>
                  <a:srgbClr val="000000"/>
                </a:solidFill>
                <a:latin typeface="Hibernate"/>
              </a:rPr>
              <a:t>PERSONA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7397015">
            <a:off x="7362639" y="3222092"/>
            <a:ext cx="716189" cy="2140783"/>
          </a:xfrm>
          <a:custGeom>
            <a:avLst/>
            <a:gdLst/>
            <a:ahLst/>
            <a:cxnLst/>
            <a:rect r="r" b="b" t="t" l="l"/>
            <a:pathLst>
              <a:path h="2140783" w="716189">
                <a:moveTo>
                  <a:pt x="0" y="0"/>
                </a:moveTo>
                <a:lnTo>
                  <a:pt x="716189" y="0"/>
                </a:lnTo>
                <a:lnTo>
                  <a:pt x="716189" y="2140783"/>
                </a:lnTo>
                <a:lnTo>
                  <a:pt x="0" y="2140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3083794" y="-1992902"/>
            <a:ext cx="8864839" cy="5872956"/>
          </a:xfrm>
          <a:custGeom>
            <a:avLst/>
            <a:gdLst/>
            <a:ahLst/>
            <a:cxnLst/>
            <a:rect r="r" b="b" t="t" l="l"/>
            <a:pathLst>
              <a:path h="5872956" w="8864839">
                <a:moveTo>
                  <a:pt x="8864839" y="5872955"/>
                </a:moveTo>
                <a:lnTo>
                  <a:pt x="0" y="5872955"/>
                </a:lnTo>
                <a:lnTo>
                  <a:pt x="0" y="0"/>
                </a:lnTo>
                <a:lnTo>
                  <a:pt x="8864839" y="0"/>
                </a:lnTo>
                <a:lnTo>
                  <a:pt x="8864839" y="587295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1349" y="5827117"/>
            <a:ext cx="6005049" cy="120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4"/>
              </a:lnSpc>
            </a:pPr>
            <a:r>
              <a:rPr lang="en-US" sz="4878">
                <a:solidFill>
                  <a:srgbClr val="000000"/>
                </a:solidFill>
                <a:latin typeface="Hibernate"/>
              </a:rPr>
              <a:t>APRESENTAÇÃO DA PERSONA E CARACTERÍSTICAS DO PÚBLICO-ALVO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7078" y="1414736"/>
            <a:ext cx="10557574" cy="1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9"/>
              </a:lnSpc>
            </a:pPr>
            <a:r>
              <a:rPr lang="en-US" sz="2627" spc="-78">
                <a:solidFill>
                  <a:srgbClr val="000000"/>
                </a:solidFill>
                <a:latin typeface="Montserrat Bold"/>
              </a:rPr>
              <a:t>Funcionários ativos da Empresa </a:t>
            </a:r>
          </a:p>
          <a:p>
            <a:pPr algn="l" marL="0" indent="0" lvl="1">
              <a:lnSpc>
                <a:spcPts val="4309"/>
              </a:lnSpc>
              <a:spcBef>
                <a:spcPct val="0"/>
              </a:spcBef>
            </a:pPr>
            <a:r>
              <a:rPr lang="en-US" sz="2627" spc="-78">
                <a:solidFill>
                  <a:srgbClr val="000000"/>
                </a:solidFill>
                <a:latin typeface="Montserrat"/>
              </a:rPr>
              <a:t>Utilizarão a aplicação para inserir os dados referentes aos treinamentos realizados, identificando o setor a qual pertencem.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4362393">
            <a:off x="7546896" y="4771691"/>
            <a:ext cx="711417" cy="2126518"/>
          </a:xfrm>
          <a:custGeom>
            <a:avLst/>
            <a:gdLst/>
            <a:ahLst/>
            <a:cxnLst/>
            <a:rect r="r" b="b" t="t" l="l"/>
            <a:pathLst>
              <a:path h="2126518" w="711417">
                <a:moveTo>
                  <a:pt x="711417" y="0"/>
                </a:moveTo>
                <a:lnTo>
                  <a:pt x="0" y="0"/>
                </a:lnTo>
                <a:lnTo>
                  <a:pt x="0" y="2126518"/>
                </a:lnTo>
                <a:lnTo>
                  <a:pt x="711417" y="2126518"/>
                </a:lnTo>
                <a:lnTo>
                  <a:pt x="7114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287078" y="6712496"/>
            <a:ext cx="10557574" cy="268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9"/>
              </a:lnSpc>
            </a:pPr>
            <a:r>
              <a:rPr lang="en-US" sz="2627" spc="-78">
                <a:solidFill>
                  <a:srgbClr val="000000"/>
                </a:solidFill>
                <a:latin typeface="Montserrat Bold"/>
              </a:rPr>
              <a:t>Analista de Recursos Humanos  </a:t>
            </a:r>
          </a:p>
          <a:p>
            <a:pPr algn="l" marL="0" indent="0" lvl="1">
              <a:lnSpc>
                <a:spcPts val="4309"/>
              </a:lnSpc>
              <a:spcBef>
                <a:spcPct val="0"/>
              </a:spcBef>
            </a:pPr>
            <a:r>
              <a:rPr lang="en-US" sz="2627" spc="-78">
                <a:solidFill>
                  <a:srgbClr val="000000"/>
                </a:solidFill>
                <a:latin typeface="Montserrat"/>
              </a:rPr>
              <a:t>Utilizará a aplicação para mensurar, a partir dos dados disponibilizados dos funcionários, a carga horária dedicada por setor, além de possibilitar traçar metas e identificar setores cujo acompanhamento deve ser mais próximo.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7133" y="3259290"/>
            <a:ext cx="395800" cy="393254"/>
            <a:chOff x="0" y="0"/>
            <a:chExt cx="735568" cy="73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85033" y="4573023"/>
            <a:ext cx="395800" cy="393254"/>
            <a:chOff x="0" y="0"/>
            <a:chExt cx="735568" cy="730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7133" y="6035767"/>
            <a:ext cx="395800" cy="393254"/>
            <a:chOff x="0" y="0"/>
            <a:chExt cx="735568" cy="730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1103929">
            <a:off x="13016954" y="-2428493"/>
            <a:ext cx="5801895" cy="9579453"/>
          </a:xfrm>
          <a:custGeom>
            <a:avLst/>
            <a:gdLst/>
            <a:ahLst/>
            <a:cxnLst/>
            <a:rect r="r" b="b" t="t" l="l"/>
            <a:pathLst>
              <a:path h="9579453" w="5801895">
                <a:moveTo>
                  <a:pt x="5801895" y="0"/>
                </a:moveTo>
                <a:lnTo>
                  <a:pt x="0" y="0"/>
                </a:lnTo>
                <a:lnTo>
                  <a:pt x="0" y="9579453"/>
                </a:lnTo>
                <a:lnTo>
                  <a:pt x="5801895" y="9579453"/>
                </a:lnTo>
                <a:lnTo>
                  <a:pt x="580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10093" y="2021902"/>
          <a:ext cx="17067815" cy="8027730"/>
        </p:xfrm>
        <a:graphic>
          <a:graphicData uri="http://schemas.openxmlformats.org/drawingml/2006/table">
            <a:tbl>
              <a:tblPr/>
              <a:tblGrid>
                <a:gridCol w="5689272"/>
                <a:gridCol w="5689272"/>
                <a:gridCol w="5689272"/>
              </a:tblGrid>
              <a:tr h="1454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QUEM?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O QUE?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POR QUE?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</a:tr>
              <a:tr h="2113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Funcionários ativos da Empresa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Inserir informações de treinamentos e cursos realizados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Proporcionar novas oportunidades dentro da empresa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9810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Analista de Recursos Humanos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Mensurar as horas de treinamento realizadas por setor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Elaborar metas de desenvolvimento dos funcionários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24787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Analista de Recursos Humanos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Atualizar dados cadastrais dos funcionários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Manter a base de registros da empresa atualizada, possibilitando maior monitoramento.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610093" y="606371"/>
            <a:ext cx="12168400" cy="15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051"/>
              </a:lnSpc>
              <a:spcBef>
                <a:spcPct val="0"/>
              </a:spcBef>
            </a:pPr>
            <a:r>
              <a:rPr lang="en-US" sz="11700">
                <a:solidFill>
                  <a:srgbClr val="000000"/>
                </a:solidFill>
                <a:latin typeface="Hibernate"/>
              </a:rPr>
              <a:t>HISTÓRIAS DOS USUÁRIOS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7133" y="3259290"/>
            <a:ext cx="395800" cy="393254"/>
            <a:chOff x="0" y="0"/>
            <a:chExt cx="735568" cy="73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85033" y="4573023"/>
            <a:ext cx="395800" cy="393254"/>
            <a:chOff x="0" y="0"/>
            <a:chExt cx="735568" cy="730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7133" y="6035767"/>
            <a:ext cx="395800" cy="393254"/>
            <a:chOff x="0" y="0"/>
            <a:chExt cx="735568" cy="730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1103929">
            <a:off x="13016954" y="-2428493"/>
            <a:ext cx="5801895" cy="9579453"/>
          </a:xfrm>
          <a:custGeom>
            <a:avLst/>
            <a:gdLst/>
            <a:ahLst/>
            <a:cxnLst/>
            <a:rect r="r" b="b" t="t" l="l"/>
            <a:pathLst>
              <a:path h="9579453" w="5801895">
                <a:moveTo>
                  <a:pt x="5801895" y="0"/>
                </a:moveTo>
                <a:lnTo>
                  <a:pt x="0" y="0"/>
                </a:lnTo>
                <a:lnTo>
                  <a:pt x="0" y="9579453"/>
                </a:lnTo>
                <a:lnTo>
                  <a:pt x="5801895" y="9579453"/>
                </a:lnTo>
                <a:lnTo>
                  <a:pt x="580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10093" y="2125330"/>
          <a:ext cx="17035306" cy="7820874"/>
        </p:xfrm>
        <a:graphic>
          <a:graphicData uri="http://schemas.openxmlformats.org/drawingml/2006/table">
            <a:tbl>
              <a:tblPr/>
              <a:tblGrid>
                <a:gridCol w="2094461"/>
                <a:gridCol w="12390242"/>
                <a:gridCol w="2550603"/>
              </a:tblGrid>
              <a:tr h="14548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PRIORIDADE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</a:tr>
              <a:tr h="1483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Permitir a inserção de dados sobre os treinamentos e cursos realizados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537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Gerar relatório com o histórico dos registros realizados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597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Gerar um relatório específico extraindo o número de horas categorizadas por setor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747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Gerar visualização com o comparativo de horas de treinamento por setor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610093" y="606371"/>
            <a:ext cx="12168400" cy="15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051"/>
              </a:lnSpc>
              <a:spcBef>
                <a:spcPct val="0"/>
              </a:spcBef>
            </a:pPr>
            <a:r>
              <a:rPr lang="en-US" sz="11700">
                <a:solidFill>
                  <a:srgbClr val="000000"/>
                </a:solidFill>
                <a:latin typeface="Hibernate"/>
              </a:rPr>
              <a:t>REQUISITOS FUNCIONAIS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5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7133" y="3259290"/>
            <a:ext cx="395800" cy="393254"/>
            <a:chOff x="0" y="0"/>
            <a:chExt cx="735568" cy="73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85033" y="4573023"/>
            <a:ext cx="395800" cy="393254"/>
            <a:chOff x="0" y="0"/>
            <a:chExt cx="735568" cy="7308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87133" y="6035767"/>
            <a:ext cx="395800" cy="393254"/>
            <a:chOff x="0" y="0"/>
            <a:chExt cx="735568" cy="730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5568" cy="730836"/>
            </a:xfrm>
            <a:custGeom>
              <a:avLst/>
              <a:gdLst/>
              <a:ahLst/>
              <a:cxnLst/>
              <a:rect r="r" b="b" t="t" l="l"/>
              <a:pathLst>
                <a:path h="730836" w="735568">
                  <a:moveTo>
                    <a:pt x="367784" y="0"/>
                  </a:moveTo>
                  <a:cubicBezTo>
                    <a:pt x="164663" y="0"/>
                    <a:pt x="0" y="163603"/>
                    <a:pt x="0" y="365418"/>
                  </a:cubicBezTo>
                  <a:cubicBezTo>
                    <a:pt x="0" y="567233"/>
                    <a:pt x="164663" y="730836"/>
                    <a:pt x="367784" y="730836"/>
                  </a:cubicBezTo>
                  <a:cubicBezTo>
                    <a:pt x="570906" y="730836"/>
                    <a:pt x="735568" y="567233"/>
                    <a:pt x="735568" y="365418"/>
                  </a:cubicBezTo>
                  <a:cubicBezTo>
                    <a:pt x="735568" y="163603"/>
                    <a:pt x="570906" y="0"/>
                    <a:pt x="367784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sz="1599" spc="-31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1103929">
            <a:off x="13016954" y="-2428493"/>
            <a:ext cx="5801895" cy="9579453"/>
          </a:xfrm>
          <a:custGeom>
            <a:avLst/>
            <a:gdLst/>
            <a:ahLst/>
            <a:cxnLst/>
            <a:rect r="r" b="b" t="t" l="l"/>
            <a:pathLst>
              <a:path h="9579453" w="5801895">
                <a:moveTo>
                  <a:pt x="5801895" y="0"/>
                </a:moveTo>
                <a:lnTo>
                  <a:pt x="0" y="0"/>
                </a:lnTo>
                <a:lnTo>
                  <a:pt x="0" y="9579453"/>
                </a:lnTo>
                <a:lnTo>
                  <a:pt x="5801895" y="9579453"/>
                </a:lnTo>
                <a:lnTo>
                  <a:pt x="58018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10093" y="2125330"/>
          <a:ext cx="17035306" cy="7132970"/>
        </p:xfrm>
        <a:graphic>
          <a:graphicData uri="http://schemas.openxmlformats.org/drawingml/2006/table">
            <a:tbl>
              <a:tblPr/>
              <a:tblGrid>
                <a:gridCol w="2094461"/>
                <a:gridCol w="12390242"/>
                <a:gridCol w="2550603"/>
              </a:tblGrid>
              <a:tr h="1455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DESCRIÇÃO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702"/>
                        </a:lnSpc>
                        <a:defRPr/>
                      </a:pPr>
                      <a:r>
                        <a:rPr lang="en-US" sz="5501">
                          <a:solidFill>
                            <a:srgbClr val="FFFFFF"/>
                          </a:solidFill>
                          <a:latin typeface="Hibernate"/>
                        </a:rPr>
                        <a:t>PRIORIDADE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001"/>
                    </a:solidFill>
                  </a:tcPr>
                </a:tc>
              </a:tr>
              <a:tr h="14843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RF- 01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 aplicação web deve ser capaz de lidar com o número necessário de usuários sem qualquer degradação no desempenho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Baixa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5380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 aplicação web deve ser responsível e capaz de rodar em diferentes plataformas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229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 aplicação web deve ser fácil de usar e entender.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  <a:tr h="14251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RF- 04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Atender aos requisitos da LGPD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Montserrat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5C3"/>
                    </a:solidFill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610093" y="606371"/>
            <a:ext cx="12168400" cy="1586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2051"/>
              </a:lnSpc>
              <a:spcBef>
                <a:spcPct val="0"/>
              </a:spcBef>
            </a:pPr>
            <a:r>
              <a:rPr lang="en-US" sz="11700">
                <a:solidFill>
                  <a:srgbClr val="000000"/>
                </a:solidFill>
                <a:latin typeface="Hibernate"/>
              </a:rPr>
              <a:t>REQUISITOS NÃO FUNCIONAIS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06648" y="0"/>
            <a:ext cx="1772569" cy="1516910"/>
          </a:xfrm>
          <a:custGeom>
            <a:avLst/>
            <a:gdLst/>
            <a:ahLst/>
            <a:cxnLst/>
            <a:rect r="r" b="b" t="t" l="l"/>
            <a:pathLst>
              <a:path h="1516910" w="1772569">
                <a:moveTo>
                  <a:pt x="0" y="0"/>
                </a:moveTo>
                <a:lnTo>
                  <a:pt x="1772569" y="0"/>
                </a:lnTo>
                <a:lnTo>
                  <a:pt x="1772569" y="1516910"/>
                </a:lnTo>
                <a:lnTo>
                  <a:pt x="0" y="1516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DAFutjifMe4</dc:identifier>
  <dcterms:modified xsi:type="dcterms:W3CDTF">2011-08-01T06:04:30Z</dcterms:modified>
  <cp:revision>1</cp:revision>
  <dc:title>Projeto: controle de horas de treinamento</dc:title>
</cp:coreProperties>
</file>